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tiff" ContentType="image/tif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4" r:id="rId5"/>
    <p:sldId id="275" r:id="rId6"/>
    <p:sldId id="278" r:id="rId7"/>
    <p:sldId id="281" r:id="rId8"/>
    <p:sldId id="291" r:id="rId9"/>
    <p:sldId id="259" r:id="rId10"/>
    <p:sldId id="260" r:id="rId11"/>
    <p:sldId id="261" r:id="rId12"/>
    <p:sldId id="262" r:id="rId13"/>
    <p:sldId id="263" r:id="rId14"/>
    <p:sldId id="265" r:id="rId15"/>
    <p:sldId id="267" r:id="rId16"/>
    <p:sldId id="294" r:id="rId17"/>
    <p:sldId id="268" r:id="rId18"/>
    <p:sldId id="270" r:id="rId19"/>
    <p:sldId id="284" r:id="rId20"/>
    <p:sldId id="282" r:id="rId21"/>
    <p:sldId id="285" r:id="rId22"/>
    <p:sldId id="293" r:id="rId23"/>
    <p:sldId id="287" r:id="rId24"/>
    <p:sldId id="29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8000"/>
    <a:srgbClr val="FF66CC"/>
    <a:srgbClr val="C2B9F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205" autoAdjust="0"/>
    <p:restoredTop sz="94660"/>
  </p:normalViewPr>
  <p:slideViewPr>
    <p:cSldViewPr>
      <p:cViewPr>
        <p:scale>
          <a:sx n="60" d="100"/>
          <a:sy n="60" d="100"/>
        </p:scale>
        <p:origin x="-810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EC4168-5E0F-4100-BB17-16CC5A283FE2}" type="doc">
      <dgm:prSet loTypeId="urn:microsoft.com/office/officeart/2005/8/layout/list1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CE85B3B6-0DCF-4E41-A386-65F722D2DD11}">
      <dgm:prSet phldrT="[Текст]"/>
      <dgm:spPr/>
      <dgm:t>
        <a:bodyPr/>
        <a:lstStyle/>
        <a:p>
          <a:pPr algn="ctr"/>
          <a:r>
            <a:rPr lang="ru-RU" dirty="0" smtClean="0">
              <a:latin typeface="Times New Roman" pitchFamily="18" charset="0"/>
              <a:cs typeface="Times New Roman" pitchFamily="18" charset="0"/>
            </a:rPr>
            <a:t>Информационно-аналитический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0E577D3-C2AD-4A08-B813-62357A27BEB2}" type="parTrans" cxnId="{429B4D1A-D3F9-4F8E-A3E1-3A7244E7506C}">
      <dgm:prSet/>
      <dgm:spPr/>
      <dgm:t>
        <a:bodyPr/>
        <a:lstStyle/>
        <a:p>
          <a:endParaRPr lang="ru-RU"/>
        </a:p>
      </dgm:t>
    </dgm:pt>
    <dgm:pt modelId="{D64A8448-4A84-4D0B-8982-15755325D8D4}" type="sibTrans" cxnId="{429B4D1A-D3F9-4F8E-A3E1-3A7244E7506C}">
      <dgm:prSet/>
      <dgm:spPr/>
      <dgm:t>
        <a:bodyPr/>
        <a:lstStyle/>
        <a:p>
          <a:endParaRPr lang="ru-RU"/>
        </a:p>
      </dgm:t>
    </dgm:pt>
    <dgm:pt modelId="{5C6B27DF-338F-4A11-B605-5CE4AC4D5633}">
      <dgm:prSet phldrT="[Текст]"/>
      <dgm:spPr/>
      <dgm:t>
        <a:bodyPr/>
        <a:lstStyle/>
        <a:p>
          <a:pPr algn="ctr"/>
          <a:r>
            <a:rPr lang="ru-RU" dirty="0" smtClean="0">
              <a:latin typeface="Times New Roman" pitchFamily="18" charset="0"/>
              <a:cs typeface="Times New Roman" pitchFamily="18" charset="0"/>
            </a:rPr>
            <a:t>Практический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80B46FD-83C6-4CA8-B3DC-CDF91C1BDB11}" type="parTrans" cxnId="{D61C7E5B-FD50-4133-8417-96368F6C0C59}">
      <dgm:prSet/>
      <dgm:spPr/>
      <dgm:t>
        <a:bodyPr/>
        <a:lstStyle/>
        <a:p>
          <a:endParaRPr lang="ru-RU"/>
        </a:p>
      </dgm:t>
    </dgm:pt>
    <dgm:pt modelId="{983D206E-DEE2-407D-AFEB-90DCDF1F9C7A}" type="sibTrans" cxnId="{D61C7E5B-FD50-4133-8417-96368F6C0C59}">
      <dgm:prSet/>
      <dgm:spPr/>
      <dgm:t>
        <a:bodyPr/>
        <a:lstStyle/>
        <a:p>
          <a:endParaRPr lang="ru-RU"/>
        </a:p>
      </dgm:t>
    </dgm:pt>
    <dgm:pt modelId="{EA70B8E9-4019-4546-904E-F782E6E1A380}">
      <dgm:prSet phldrT="[Текст]"/>
      <dgm:spPr/>
      <dgm:t>
        <a:bodyPr/>
        <a:lstStyle/>
        <a:p>
          <a:pPr algn="ctr"/>
          <a:r>
            <a:rPr lang="ru-RU" dirty="0" smtClean="0">
              <a:latin typeface="Times New Roman" pitchFamily="18" charset="0"/>
              <a:cs typeface="Times New Roman" pitchFamily="18" charset="0"/>
            </a:rPr>
            <a:t>Контрольно-аналитический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C515EDE-5004-44B9-B122-7B6E1EE62FD9}" type="parTrans" cxnId="{E5737843-5041-4150-860B-6944438FB664}">
      <dgm:prSet/>
      <dgm:spPr/>
      <dgm:t>
        <a:bodyPr/>
        <a:lstStyle/>
        <a:p>
          <a:endParaRPr lang="ru-RU"/>
        </a:p>
      </dgm:t>
    </dgm:pt>
    <dgm:pt modelId="{39B9EE67-A87E-4A07-A32D-3B0B7F722553}" type="sibTrans" cxnId="{E5737843-5041-4150-860B-6944438FB664}">
      <dgm:prSet/>
      <dgm:spPr/>
      <dgm:t>
        <a:bodyPr/>
        <a:lstStyle/>
        <a:p>
          <a:endParaRPr lang="ru-RU"/>
        </a:p>
      </dgm:t>
    </dgm:pt>
    <dgm:pt modelId="{88A1408D-86B1-45AE-81BD-8DBE6002B733}">
      <dgm:prSet/>
      <dgm:spPr/>
      <dgm:t>
        <a:bodyPr/>
        <a:lstStyle/>
        <a:p>
          <a:endParaRPr lang="ru-RU"/>
        </a:p>
      </dgm:t>
    </dgm:pt>
    <dgm:pt modelId="{2EFEDEB7-5374-47B7-97BA-AD20F76E3838}" type="parTrans" cxnId="{EE331FCA-09BE-428F-B29D-0B2A142B9E68}">
      <dgm:prSet/>
      <dgm:spPr/>
      <dgm:t>
        <a:bodyPr/>
        <a:lstStyle/>
        <a:p>
          <a:endParaRPr lang="ru-RU"/>
        </a:p>
      </dgm:t>
    </dgm:pt>
    <dgm:pt modelId="{ECE4256C-8DA6-4BF4-9CD9-6A411823D155}" type="sibTrans" cxnId="{EE331FCA-09BE-428F-B29D-0B2A142B9E68}">
      <dgm:prSet/>
      <dgm:spPr/>
      <dgm:t>
        <a:bodyPr/>
        <a:lstStyle/>
        <a:p>
          <a:endParaRPr lang="ru-RU"/>
        </a:p>
      </dgm:t>
    </dgm:pt>
    <dgm:pt modelId="{EA1F27BE-44CF-45AC-9D6D-97AC26474DCC}">
      <dgm:prSet/>
      <dgm:spPr/>
      <dgm:t>
        <a:bodyPr/>
        <a:lstStyle/>
        <a:p>
          <a:pPr algn="ctr"/>
          <a:r>
            <a:rPr lang="ru-RU" dirty="0" smtClean="0">
              <a:latin typeface="Times New Roman" pitchFamily="18" charset="0"/>
              <a:cs typeface="Times New Roman" pitchFamily="18" charset="0"/>
            </a:rPr>
            <a:t>Презентационный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6E397B0-3AF4-4161-8406-B21793BD6022}" type="parTrans" cxnId="{5C112C73-FBBE-4ED1-9DCF-7CC2CC20774B}">
      <dgm:prSet/>
      <dgm:spPr/>
      <dgm:t>
        <a:bodyPr/>
        <a:lstStyle/>
        <a:p>
          <a:endParaRPr lang="ru-RU"/>
        </a:p>
      </dgm:t>
    </dgm:pt>
    <dgm:pt modelId="{EB079E19-20E9-4681-896B-CD6C71577736}" type="sibTrans" cxnId="{5C112C73-FBBE-4ED1-9DCF-7CC2CC20774B}">
      <dgm:prSet/>
      <dgm:spPr/>
      <dgm:t>
        <a:bodyPr/>
        <a:lstStyle/>
        <a:p>
          <a:endParaRPr lang="ru-RU"/>
        </a:p>
      </dgm:t>
    </dgm:pt>
    <dgm:pt modelId="{0A01D62D-DCE5-415A-B698-28D605F9A32E}" type="pres">
      <dgm:prSet presAssocID="{83EC4168-5E0F-4100-BB17-16CC5A283FE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EB1D28-4789-4CE2-9D85-E60E338AEAE4}" type="pres">
      <dgm:prSet presAssocID="{CE85B3B6-0DCF-4E41-A386-65F722D2DD11}" presName="parentLin" presStyleCnt="0"/>
      <dgm:spPr/>
    </dgm:pt>
    <dgm:pt modelId="{9036F4E7-F636-49BB-BBE9-A7EA3828E890}" type="pres">
      <dgm:prSet presAssocID="{CE85B3B6-0DCF-4E41-A386-65F722D2DD11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165D2BBD-23AA-4775-B5A4-B1AD22DBEC27}" type="pres">
      <dgm:prSet presAssocID="{CE85B3B6-0DCF-4E41-A386-65F722D2DD11}" presName="parentText" presStyleLbl="node1" presStyleIdx="0" presStyleCnt="4" custScaleX="1122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2AEF98-BD5E-43CA-8A77-B22D684999F2}" type="pres">
      <dgm:prSet presAssocID="{CE85B3B6-0DCF-4E41-A386-65F722D2DD11}" presName="negativeSpace" presStyleCnt="0"/>
      <dgm:spPr/>
    </dgm:pt>
    <dgm:pt modelId="{9D2631E2-274E-43B4-9DCE-1BB3287C2F17}" type="pres">
      <dgm:prSet presAssocID="{CE85B3B6-0DCF-4E41-A386-65F722D2DD11}" presName="childText" presStyleLbl="conFgAcc1" presStyleIdx="0" presStyleCnt="4">
        <dgm:presLayoutVars>
          <dgm:bulletEnabled val="1"/>
        </dgm:presLayoutVars>
      </dgm:prSet>
      <dgm:spPr/>
    </dgm:pt>
    <dgm:pt modelId="{AD96D128-7635-470C-BF5F-BA515E03DD9E}" type="pres">
      <dgm:prSet presAssocID="{D64A8448-4A84-4D0B-8982-15755325D8D4}" presName="spaceBetweenRectangles" presStyleCnt="0"/>
      <dgm:spPr/>
    </dgm:pt>
    <dgm:pt modelId="{81EE4442-6181-4EAD-B57C-75FC18C15CFB}" type="pres">
      <dgm:prSet presAssocID="{5C6B27DF-338F-4A11-B605-5CE4AC4D5633}" presName="parentLin" presStyleCnt="0"/>
      <dgm:spPr/>
    </dgm:pt>
    <dgm:pt modelId="{6FAD3659-995B-400C-BAB0-4E323AF30348}" type="pres">
      <dgm:prSet presAssocID="{5C6B27DF-338F-4A11-B605-5CE4AC4D5633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2A84AAA1-1ECE-42E3-A4C2-ABA945EED6F9}" type="pres">
      <dgm:prSet presAssocID="{5C6B27DF-338F-4A11-B605-5CE4AC4D5633}" presName="parentText" presStyleLbl="node1" presStyleIdx="1" presStyleCnt="4" custScaleX="1122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822601-ECFD-429B-8103-FC45D32413DF}" type="pres">
      <dgm:prSet presAssocID="{5C6B27DF-338F-4A11-B605-5CE4AC4D5633}" presName="negativeSpace" presStyleCnt="0"/>
      <dgm:spPr/>
    </dgm:pt>
    <dgm:pt modelId="{CB040A02-1D85-43E0-9D0A-20A568312916}" type="pres">
      <dgm:prSet presAssocID="{5C6B27DF-338F-4A11-B605-5CE4AC4D5633}" presName="childText" presStyleLbl="conFgAcc1" presStyleIdx="1" presStyleCnt="4">
        <dgm:presLayoutVars>
          <dgm:bulletEnabled val="1"/>
        </dgm:presLayoutVars>
      </dgm:prSet>
      <dgm:spPr/>
    </dgm:pt>
    <dgm:pt modelId="{0A5C1015-7101-413A-85F8-9BE48391ECED}" type="pres">
      <dgm:prSet presAssocID="{983D206E-DEE2-407D-AFEB-90DCDF1F9C7A}" presName="spaceBetweenRectangles" presStyleCnt="0"/>
      <dgm:spPr/>
    </dgm:pt>
    <dgm:pt modelId="{C5DB6A12-25AF-4BA0-9389-3F8D40B764DB}" type="pres">
      <dgm:prSet presAssocID="{EA70B8E9-4019-4546-904E-F782E6E1A380}" presName="parentLin" presStyleCnt="0"/>
      <dgm:spPr/>
    </dgm:pt>
    <dgm:pt modelId="{2DD669CB-F425-40A3-B0CB-06772F5BE777}" type="pres">
      <dgm:prSet presAssocID="{EA70B8E9-4019-4546-904E-F782E6E1A380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91F7780A-2E1D-4B8F-BC3D-26A66C493223}" type="pres">
      <dgm:prSet presAssocID="{EA70B8E9-4019-4546-904E-F782E6E1A380}" presName="parentText" presStyleLbl="node1" presStyleIdx="2" presStyleCnt="4" custScaleX="1122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653FDE-A2EE-4645-A9A9-14FB6D1C9B7A}" type="pres">
      <dgm:prSet presAssocID="{EA70B8E9-4019-4546-904E-F782E6E1A380}" presName="negativeSpace" presStyleCnt="0"/>
      <dgm:spPr/>
    </dgm:pt>
    <dgm:pt modelId="{5A388EDE-7992-454C-BB04-6295625BB5A4}" type="pres">
      <dgm:prSet presAssocID="{EA70B8E9-4019-4546-904E-F782E6E1A380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9A4755-9017-4382-98EB-68B0CFE471C0}" type="pres">
      <dgm:prSet presAssocID="{39B9EE67-A87E-4A07-A32D-3B0B7F722553}" presName="spaceBetweenRectangles" presStyleCnt="0"/>
      <dgm:spPr/>
    </dgm:pt>
    <dgm:pt modelId="{ED82E83F-2905-48B0-A210-5791F923E4B8}" type="pres">
      <dgm:prSet presAssocID="{EA1F27BE-44CF-45AC-9D6D-97AC26474DCC}" presName="parentLin" presStyleCnt="0"/>
      <dgm:spPr/>
    </dgm:pt>
    <dgm:pt modelId="{D25FCAB7-3B88-4968-840B-D8CFE9FA48EF}" type="pres">
      <dgm:prSet presAssocID="{EA1F27BE-44CF-45AC-9D6D-97AC26474DCC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FF24260B-464B-4BDE-8EB3-A81313D77348}" type="pres">
      <dgm:prSet presAssocID="{EA1F27BE-44CF-45AC-9D6D-97AC26474DCC}" presName="parentText" presStyleLbl="node1" presStyleIdx="3" presStyleCnt="4" custScaleX="112277" custLinFactNeighborX="9369" custLinFactNeighborY="55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426E5D-569D-45F6-A198-006694F0B3F3}" type="pres">
      <dgm:prSet presAssocID="{EA1F27BE-44CF-45AC-9D6D-97AC26474DCC}" presName="negativeSpace" presStyleCnt="0"/>
      <dgm:spPr/>
    </dgm:pt>
    <dgm:pt modelId="{C47FF2B6-FBEA-4256-88E7-535ED7DC0738}" type="pres">
      <dgm:prSet presAssocID="{EA1F27BE-44CF-45AC-9D6D-97AC26474DC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ACBE64F-3CDF-44AC-B7C1-5BF954635853}" type="presOf" srcId="{5C6B27DF-338F-4A11-B605-5CE4AC4D5633}" destId="{6FAD3659-995B-400C-BAB0-4E323AF30348}" srcOrd="0" destOrd="0" presId="urn:microsoft.com/office/officeart/2005/8/layout/list1"/>
    <dgm:cxn modelId="{344A057F-510A-43DD-BA87-FDE4AEE2EAA6}" type="presOf" srcId="{CE85B3B6-0DCF-4E41-A386-65F722D2DD11}" destId="{165D2BBD-23AA-4775-B5A4-B1AD22DBEC27}" srcOrd="1" destOrd="0" presId="urn:microsoft.com/office/officeart/2005/8/layout/list1"/>
    <dgm:cxn modelId="{8794DFD2-183F-4D84-85BE-41E1020E621A}" type="presOf" srcId="{CE85B3B6-0DCF-4E41-A386-65F722D2DD11}" destId="{9036F4E7-F636-49BB-BBE9-A7EA3828E890}" srcOrd="0" destOrd="0" presId="urn:microsoft.com/office/officeart/2005/8/layout/list1"/>
    <dgm:cxn modelId="{97F7ECD9-6962-4EE2-8F62-4E1406EE72D5}" type="presOf" srcId="{83EC4168-5E0F-4100-BB17-16CC5A283FE2}" destId="{0A01D62D-DCE5-415A-B698-28D605F9A32E}" srcOrd="0" destOrd="0" presId="urn:microsoft.com/office/officeart/2005/8/layout/list1"/>
    <dgm:cxn modelId="{429B4D1A-D3F9-4F8E-A3E1-3A7244E7506C}" srcId="{83EC4168-5E0F-4100-BB17-16CC5A283FE2}" destId="{CE85B3B6-0DCF-4E41-A386-65F722D2DD11}" srcOrd="0" destOrd="0" parTransId="{C0E577D3-C2AD-4A08-B813-62357A27BEB2}" sibTransId="{D64A8448-4A84-4D0B-8982-15755325D8D4}"/>
    <dgm:cxn modelId="{2248CFCB-4DF4-4268-A42E-82BF242BD483}" type="presOf" srcId="{EA70B8E9-4019-4546-904E-F782E6E1A380}" destId="{91F7780A-2E1D-4B8F-BC3D-26A66C493223}" srcOrd="1" destOrd="0" presId="urn:microsoft.com/office/officeart/2005/8/layout/list1"/>
    <dgm:cxn modelId="{2BB1881F-0A1F-4FE9-B5ED-26A1C2EB9093}" type="presOf" srcId="{EA70B8E9-4019-4546-904E-F782E6E1A380}" destId="{2DD669CB-F425-40A3-B0CB-06772F5BE777}" srcOrd="0" destOrd="0" presId="urn:microsoft.com/office/officeart/2005/8/layout/list1"/>
    <dgm:cxn modelId="{11FFE95B-74E3-4FFF-AE00-5A2FFB9494D8}" type="presOf" srcId="{5C6B27DF-338F-4A11-B605-5CE4AC4D5633}" destId="{2A84AAA1-1ECE-42E3-A4C2-ABA945EED6F9}" srcOrd="1" destOrd="0" presId="urn:microsoft.com/office/officeart/2005/8/layout/list1"/>
    <dgm:cxn modelId="{EE331FCA-09BE-428F-B29D-0B2A142B9E68}" srcId="{EA70B8E9-4019-4546-904E-F782E6E1A380}" destId="{88A1408D-86B1-45AE-81BD-8DBE6002B733}" srcOrd="0" destOrd="0" parTransId="{2EFEDEB7-5374-47B7-97BA-AD20F76E3838}" sibTransId="{ECE4256C-8DA6-4BF4-9CD9-6A411823D155}"/>
    <dgm:cxn modelId="{D61C7E5B-FD50-4133-8417-96368F6C0C59}" srcId="{83EC4168-5E0F-4100-BB17-16CC5A283FE2}" destId="{5C6B27DF-338F-4A11-B605-5CE4AC4D5633}" srcOrd="1" destOrd="0" parTransId="{D80B46FD-83C6-4CA8-B3DC-CDF91C1BDB11}" sibTransId="{983D206E-DEE2-407D-AFEB-90DCDF1F9C7A}"/>
    <dgm:cxn modelId="{E5737843-5041-4150-860B-6944438FB664}" srcId="{83EC4168-5E0F-4100-BB17-16CC5A283FE2}" destId="{EA70B8E9-4019-4546-904E-F782E6E1A380}" srcOrd="2" destOrd="0" parTransId="{7C515EDE-5004-44B9-B122-7B6E1EE62FD9}" sibTransId="{39B9EE67-A87E-4A07-A32D-3B0B7F722553}"/>
    <dgm:cxn modelId="{0ED119E1-E630-44F6-9E4B-C1BF3981EE1B}" type="presOf" srcId="{EA1F27BE-44CF-45AC-9D6D-97AC26474DCC}" destId="{FF24260B-464B-4BDE-8EB3-A81313D77348}" srcOrd="1" destOrd="0" presId="urn:microsoft.com/office/officeart/2005/8/layout/list1"/>
    <dgm:cxn modelId="{B22EB1F7-283C-4A43-BACD-E2DC52CB11BF}" type="presOf" srcId="{EA1F27BE-44CF-45AC-9D6D-97AC26474DCC}" destId="{D25FCAB7-3B88-4968-840B-D8CFE9FA48EF}" srcOrd="0" destOrd="0" presId="urn:microsoft.com/office/officeart/2005/8/layout/list1"/>
    <dgm:cxn modelId="{5C112C73-FBBE-4ED1-9DCF-7CC2CC20774B}" srcId="{83EC4168-5E0F-4100-BB17-16CC5A283FE2}" destId="{EA1F27BE-44CF-45AC-9D6D-97AC26474DCC}" srcOrd="3" destOrd="0" parTransId="{C6E397B0-3AF4-4161-8406-B21793BD6022}" sibTransId="{EB079E19-20E9-4681-896B-CD6C71577736}"/>
    <dgm:cxn modelId="{CCFAD3FC-D8CE-4915-A5DC-940D54A98440}" type="presOf" srcId="{88A1408D-86B1-45AE-81BD-8DBE6002B733}" destId="{5A388EDE-7992-454C-BB04-6295625BB5A4}" srcOrd="0" destOrd="0" presId="urn:microsoft.com/office/officeart/2005/8/layout/list1"/>
    <dgm:cxn modelId="{21E44057-8E3E-4B4C-B85F-FC04209E99BE}" type="presParOf" srcId="{0A01D62D-DCE5-415A-B698-28D605F9A32E}" destId="{49EB1D28-4789-4CE2-9D85-E60E338AEAE4}" srcOrd="0" destOrd="0" presId="urn:microsoft.com/office/officeart/2005/8/layout/list1"/>
    <dgm:cxn modelId="{BC3C573D-B5D8-411A-A184-7776C84FBA53}" type="presParOf" srcId="{49EB1D28-4789-4CE2-9D85-E60E338AEAE4}" destId="{9036F4E7-F636-49BB-BBE9-A7EA3828E890}" srcOrd="0" destOrd="0" presId="urn:microsoft.com/office/officeart/2005/8/layout/list1"/>
    <dgm:cxn modelId="{01AE35C8-F0AE-4CB6-BF60-71D915415429}" type="presParOf" srcId="{49EB1D28-4789-4CE2-9D85-E60E338AEAE4}" destId="{165D2BBD-23AA-4775-B5A4-B1AD22DBEC27}" srcOrd="1" destOrd="0" presId="urn:microsoft.com/office/officeart/2005/8/layout/list1"/>
    <dgm:cxn modelId="{2179F987-13BA-481A-9A94-A1AC65A7CFD7}" type="presParOf" srcId="{0A01D62D-DCE5-415A-B698-28D605F9A32E}" destId="{622AEF98-BD5E-43CA-8A77-B22D684999F2}" srcOrd="1" destOrd="0" presId="urn:microsoft.com/office/officeart/2005/8/layout/list1"/>
    <dgm:cxn modelId="{26886686-C16D-4DA3-B18B-6D791AD811BA}" type="presParOf" srcId="{0A01D62D-DCE5-415A-B698-28D605F9A32E}" destId="{9D2631E2-274E-43B4-9DCE-1BB3287C2F17}" srcOrd="2" destOrd="0" presId="urn:microsoft.com/office/officeart/2005/8/layout/list1"/>
    <dgm:cxn modelId="{B455C37D-1973-4B4D-B587-F6D59DD9CA4C}" type="presParOf" srcId="{0A01D62D-DCE5-415A-B698-28D605F9A32E}" destId="{AD96D128-7635-470C-BF5F-BA515E03DD9E}" srcOrd="3" destOrd="0" presId="urn:microsoft.com/office/officeart/2005/8/layout/list1"/>
    <dgm:cxn modelId="{5880AAE5-4944-4071-93D4-95FF76BD8705}" type="presParOf" srcId="{0A01D62D-DCE5-415A-B698-28D605F9A32E}" destId="{81EE4442-6181-4EAD-B57C-75FC18C15CFB}" srcOrd="4" destOrd="0" presId="urn:microsoft.com/office/officeart/2005/8/layout/list1"/>
    <dgm:cxn modelId="{D960F587-B2C3-458A-981A-33F051F94E1E}" type="presParOf" srcId="{81EE4442-6181-4EAD-B57C-75FC18C15CFB}" destId="{6FAD3659-995B-400C-BAB0-4E323AF30348}" srcOrd="0" destOrd="0" presId="urn:microsoft.com/office/officeart/2005/8/layout/list1"/>
    <dgm:cxn modelId="{899047D3-E2F6-4EA1-9EE4-1DFDAA26C514}" type="presParOf" srcId="{81EE4442-6181-4EAD-B57C-75FC18C15CFB}" destId="{2A84AAA1-1ECE-42E3-A4C2-ABA945EED6F9}" srcOrd="1" destOrd="0" presId="urn:microsoft.com/office/officeart/2005/8/layout/list1"/>
    <dgm:cxn modelId="{B17197ED-CFAC-4B26-86E9-10B227AFB1E4}" type="presParOf" srcId="{0A01D62D-DCE5-415A-B698-28D605F9A32E}" destId="{1D822601-ECFD-429B-8103-FC45D32413DF}" srcOrd="5" destOrd="0" presId="urn:microsoft.com/office/officeart/2005/8/layout/list1"/>
    <dgm:cxn modelId="{D0F35177-E778-44AF-BCFA-79969B6888CE}" type="presParOf" srcId="{0A01D62D-DCE5-415A-B698-28D605F9A32E}" destId="{CB040A02-1D85-43E0-9D0A-20A568312916}" srcOrd="6" destOrd="0" presId="urn:microsoft.com/office/officeart/2005/8/layout/list1"/>
    <dgm:cxn modelId="{C156DE21-48E4-4CA1-95B6-AF389C5401B9}" type="presParOf" srcId="{0A01D62D-DCE5-415A-B698-28D605F9A32E}" destId="{0A5C1015-7101-413A-85F8-9BE48391ECED}" srcOrd="7" destOrd="0" presId="urn:microsoft.com/office/officeart/2005/8/layout/list1"/>
    <dgm:cxn modelId="{AFEF3EAF-8084-4151-B606-B2CD31A25876}" type="presParOf" srcId="{0A01D62D-DCE5-415A-B698-28D605F9A32E}" destId="{C5DB6A12-25AF-4BA0-9389-3F8D40B764DB}" srcOrd="8" destOrd="0" presId="urn:microsoft.com/office/officeart/2005/8/layout/list1"/>
    <dgm:cxn modelId="{8AA72A04-6E1D-43EB-89AC-058A72C2CBB6}" type="presParOf" srcId="{C5DB6A12-25AF-4BA0-9389-3F8D40B764DB}" destId="{2DD669CB-F425-40A3-B0CB-06772F5BE777}" srcOrd="0" destOrd="0" presId="urn:microsoft.com/office/officeart/2005/8/layout/list1"/>
    <dgm:cxn modelId="{D0A15516-AC31-4494-9713-091BEB568E7D}" type="presParOf" srcId="{C5DB6A12-25AF-4BA0-9389-3F8D40B764DB}" destId="{91F7780A-2E1D-4B8F-BC3D-26A66C493223}" srcOrd="1" destOrd="0" presId="urn:microsoft.com/office/officeart/2005/8/layout/list1"/>
    <dgm:cxn modelId="{D770D2C0-70C1-4669-A45B-98BBEEF9A815}" type="presParOf" srcId="{0A01D62D-DCE5-415A-B698-28D605F9A32E}" destId="{38653FDE-A2EE-4645-A9A9-14FB6D1C9B7A}" srcOrd="9" destOrd="0" presId="urn:microsoft.com/office/officeart/2005/8/layout/list1"/>
    <dgm:cxn modelId="{E0BC2F81-9BAD-40F8-8BF5-99F8815D7B6E}" type="presParOf" srcId="{0A01D62D-DCE5-415A-B698-28D605F9A32E}" destId="{5A388EDE-7992-454C-BB04-6295625BB5A4}" srcOrd="10" destOrd="0" presId="urn:microsoft.com/office/officeart/2005/8/layout/list1"/>
    <dgm:cxn modelId="{5D862294-44C7-4938-BDF4-BCF9EC8EBA73}" type="presParOf" srcId="{0A01D62D-DCE5-415A-B698-28D605F9A32E}" destId="{0A9A4755-9017-4382-98EB-68B0CFE471C0}" srcOrd="11" destOrd="0" presId="urn:microsoft.com/office/officeart/2005/8/layout/list1"/>
    <dgm:cxn modelId="{C2F2A6CA-F524-41C1-89E7-42F1B5D13BBA}" type="presParOf" srcId="{0A01D62D-DCE5-415A-B698-28D605F9A32E}" destId="{ED82E83F-2905-48B0-A210-5791F923E4B8}" srcOrd="12" destOrd="0" presId="urn:microsoft.com/office/officeart/2005/8/layout/list1"/>
    <dgm:cxn modelId="{4A884DDE-1327-445C-9F47-B904D7438DB7}" type="presParOf" srcId="{ED82E83F-2905-48B0-A210-5791F923E4B8}" destId="{D25FCAB7-3B88-4968-840B-D8CFE9FA48EF}" srcOrd="0" destOrd="0" presId="urn:microsoft.com/office/officeart/2005/8/layout/list1"/>
    <dgm:cxn modelId="{F1AA7B87-62DF-44ED-BEAB-DFF7A66CA409}" type="presParOf" srcId="{ED82E83F-2905-48B0-A210-5791F923E4B8}" destId="{FF24260B-464B-4BDE-8EB3-A81313D77348}" srcOrd="1" destOrd="0" presId="urn:microsoft.com/office/officeart/2005/8/layout/list1"/>
    <dgm:cxn modelId="{13720FDC-2F30-4712-AA7C-F7F0024C13B7}" type="presParOf" srcId="{0A01D62D-DCE5-415A-B698-28D605F9A32E}" destId="{8C426E5D-569D-45F6-A198-006694F0B3F3}" srcOrd="13" destOrd="0" presId="urn:microsoft.com/office/officeart/2005/8/layout/list1"/>
    <dgm:cxn modelId="{7FDA92A6-F12F-4968-918C-DCAC9E3E5280}" type="presParOf" srcId="{0A01D62D-DCE5-415A-B698-28D605F9A32E}" destId="{C47FF2B6-FBEA-4256-88E7-535ED7DC073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2631E2-274E-43B4-9DCE-1BB3287C2F17}">
      <dsp:nvSpPr>
        <dsp:cNvPr id="0" name=""/>
        <dsp:cNvSpPr/>
      </dsp:nvSpPr>
      <dsp:spPr>
        <a:xfrm>
          <a:off x="0" y="347020"/>
          <a:ext cx="6096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5D2BBD-23AA-4775-B5A4-B1AD22DBEC27}">
      <dsp:nvSpPr>
        <dsp:cNvPr id="0" name=""/>
        <dsp:cNvSpPr/>
      </dsp:nvSpPr>
      <dsp:spPr>
        <a:xfrm>
          <a:off x="304800" y="7539"/>
          <a:ext cx="4791084" cy="6789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Информационно-аналитический</a:t>
          </a:r>
          <a:endParaRPr lang="ru-RU" sz="2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7944" y="40683"/>
        <a:ext cx="4724796" cy="612672"/>
      </dsp:txXfrm>
    </dsp:sp>
    <dsp:sp modelId="{CB040A02-1D85-43E0-9D0A-20A568312916}">
      <dsp:nvSpPr>
        <dsp:cNvPr id="0" name=""/>
        <dsp:cNvSpPr/>
      </dsp:nvSpPr>
      <dsp:spPr>
        <a:xfrm>
          <a:off x="0" y="1390300"/>
          <a:ext cx="6096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84AAA1-1ECE-42E3-A4C2-ABA945EED6F9}">
      <dsp:nvSpPr>
        <dsp:cNvPr id="0" name=""/>
        <dsp:cNvSpPr/>
      </dsp:nvSpPr>
      <dsp:spPr>
        <a:xfrm>
          <a:off x="304800" y="1050819"/>
          <a:ext cx="4791084" cy="6789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Практический</a:t>
          </a:r>
          <a:endParaRPr lang="ru-RU" sz="2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7944" y="1083963"/>
        <a:ext cx="4724796" cy="612672"/>
      </dsp:txXfrm>
    </dsp:sp>
    <dsp:sp modelId="{5A388EDE-7992-454C-BB04-6295625BB5A4}">
      <dsp:nvSpPr>
        <dsp:cNvPr id="0" name=""/>
        <dsp:cNvSpPr/>
      </dsp:nvSpPr>
      <dsp:spPr>
        <a:xfrm>
          <a:off x="0" y="2433580"/>
          <a:ext cx="6096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479044" rIns="473117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300" kern="1200"/>
        </a:p>
      </dsp:txBody>
      <dsp:txXfrm>
        <a:off x="0" y="2433580"/>
        <a:ext cx="6096000" cy="579600"/>
      </dsp:txXfrm>
    </dsp:sp>
    <dsp:sp modelId="{91F7780A-2E1D-4B8F-BC3D-26A66C493223}">
      <dsp:nvSpPr>
        <dsp:cNvPr id="0" name=""/>
        <dsp:cNvSpPr/>
      </dsp:nvSpPr>
      <dsp:spPr>
        <a:xfrm>
          <a:off x="304800" y="2094100"/>
          <a:ext cx="4791084" cy="6789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Контрольно-аналитический</a:t>
          </a:r>
          <a:endParaRPr lang="ru-RU" sz="2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7944" y="2127244"/>
        <a:ext cx="4724796" cy="612672"/>
      </dsp:txXfrm>
    </dsp:sp>
    <dsp:sp modelId="{C47FF2B6-FBEA-4256-88E7-535ED7DC0738}">
      <dsp:nvSpPr>
        <dsp:cNvPr id="0" name=""/>
        <dsp:cNvSpPr/>
      </dsp:nvSpPr>
      <dsp:spPr>
        <a:xfrm>
          <a:off x="0" y="3476860"/>
          <a:ext cx="6096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24260B-464B-4BDE-8EB3-A81313D77348}">
      <dsp:nvSpPr>
        <dsp:cNvPr id="0" name=""/>
        <dsp:cNvSpPr/>
      </dsp:nvSpPr>
      <dsp:spPr>
        <a:xfrm>
          <a:off x="304800" y="3137380"/>
          <a:ext cx="4791084" cy="6789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Презентационный</a:t>
          </a:r>
          <a:endParaRPr lang="ru-RU" sz="2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7944" y="3170524"/>
        <a:ext cx="4724796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AA9DB-822E-4DB8-8432-B398E60D08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0D62C-585B-4C2C-91E3-37543D41F4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197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microsoft.com/office/2007/relationships/hdphoto" Target="../media/hdphoto4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tif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abstract-pastel-color-wallpapers-backgrounds-for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500174"/>
            <a:ext cx="8929718" cy="188596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«Любовь к спорту с детства!»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cap="all" dirty="0">
              <a:ln w="0"/>
              <a:solidFill>
                <a:srgbClr val="FF0066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3929066"/>
            <a:ext cx="8358246" cy="1752600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Подготовили: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Сугако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Елена Владиславовна</a:t>
            </a:r>
          </a:p>
          <a:p>
            <a:pPr algn="r">
              <a:spcBef>
                <a:spcPts val="0"/>
              </a:spcBef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 квалификационная категория;</a:t>
            </a:r>
          </a:p>
          <a:p>
            <a:pPr algn="r">
              <a:spcBef>
                <a:spcPts val="0"/>
              </a:spcBef>
            </a:pPr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Лисовец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Светлана Георгиевна</a:t>
            </a:r>
          </a:p>
          <a:p>
            <a:pPr algn="r">
              <a:spcBef>
                <a:spcPts val="0"/>
              </a:spcBef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спортивный инструктор;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158" y="214290"/>
            <a:ext cx="84296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«Детский сад комбинированного вида №84»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города Братска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4678" y="6072206"/>
            <a:ext cx="285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Братск2015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2928934"/>
            <a:ext cx="628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Педагогический проект</a:t>
            </a: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abstract-pastel-color-wallpapers-backgrounds-for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00042"/>
            <a:ext cx="8929718" cy="78581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Задачи:</a:t>
            </a:r>
            <a:endParaRPr lang="ru-RU" sz="4800" b="1" cap="all" dirty="0">
              <a:ln w="0"/>
              <a:solidFill>
                <a:srgbClr val="FF0066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1714488"/>
            <a:ext cx="764386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Формировать у детей потребность в здоровом образе жизни;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Способствовать повышению резервных сил организма;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Повышать педагогическую компетентность родителей в воспитании здорового ребёнка;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Повышение педагогической культуры родителей;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Изучение и обобщение лучшего опыта семейного воспитания.</a:t>
            </a:r>
          </a:p>
          <a:p>
            <a:pPr marL="457200" indent="-457200" algn="just">
              <a:buFont typeface="+mj-lt"/>
              <a:buAutoNum type="arabicPeriod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abstract-pastel-color-wallpapers-backgrounds-for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00042"/>
            <a:ext cx="8929718" cy="78581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Этапы проекта:</a:t>
            </a:r>
            <a:endParaRPr lang="ru-RU" sz="4800" b="1" cap="all" dirty="0">
              <a:ln w="0"/>
              <a:solidFill>
                <a:srgbClr val="FF0066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abstract-pastel-color-wallpapers-backgrounds-for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66"/>
            <a:ext cx="8929718" cy="78581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Папа, мама, Я – здоровая семья </a:t>
            </a: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 рамках проекта «Любовь к спорту с детства»</a:t>
            </a:r>
            <a:endParaRPr lang="ru-RU" sz="2400" b="1" cap="all" dirty="0">
              <a:ln w="0"/>
              <a:solidFill>
                <a:srgbClr val="FF0066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Рисунок 4" descr="DSC055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7" y="1500174"/>
            <a:ext cx="3333773" cy="250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DSC055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8926" y="2928934"/>
            <a:ext cx="3214710" cy="22662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E:\фото2\март\DSC055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4214818"/>
            <a:ext cx="3238379" cy="24287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071934" y="1357298"/>
            <a:ext cx="4572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Папы бросили диваны, 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Мамы бросили кастрюли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костюмы натянули!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720" y="5072074"/>
            <a:ext cx="4000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Все хотят соревноваться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Пошутить и посмеяться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Силу, ловкость показать,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сноровку доказать!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abstract-pastel-color-wallpapers-backgrounds-for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928934"/>
            <a:ext cx="8929718" cy="78581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Осенние старты для дошколят</a:t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Рисунок 6" descr="DSCF33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4143380"/>
            <a:ext cx="3143273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SCF33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1571612"/>
            <a:ext cx="3476649" cy="2607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SCF33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28926" y="3000372"/>
            <a:ext cx="3000397" cy="2606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500034" y="1500174"/>
            <a:ext cx="4429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спортивном небосклоне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Мы пока что не видны, 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Будем спортом заниматься – 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Станем звёздами страны!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http://go2.imgsmail.ru/imgpreview?key=http%3A//janna.ucoz.ru/_nw/5/58048700.png&amp;mb=imgdb_preview_1387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578" b="100000" l="0" r="965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736728">
            <a:off x="937240" y="3070725"/>
            <a:ext cx="1152525" cy="1297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go2.imgsmail.ru/imgpreview?key=http%3A//janna.ucoz.ru/_nw/5/58048700.png&amp;mb=imgdb_preview_1387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578" b="100000" l="0" r="965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474371">
            <a:off x="4445744" y="1577690"/>
            <a:ext cx="1116122" cy="1119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://go2.imgsmail.ru/imgpreview?key=http%3A//janna.ucoz.ru/_nw/5/58048700.png&amp;mb=imgdb_preview_1387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578" b="100000" l="0" r="965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753967">
            <a:off x="4702869" y="5535108"/>
            <a:ext cx="1333778" cy="1339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abstract-pastel-color-wallpapers-backgrounds-for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28604"/>
            <a:ext cx="9144000" cy="78581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 водой дружить – здоровым быть!</a:t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" name="Рисунок 7" descr="DSCF15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357298"/>
            <a:ext cx="314327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SCF25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2298487"/>
            <a:ext cx="3000396" cy="2250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СОРЕВ.БАСС. 0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3570" y="1357298"/>
            <a:ext cx="3095647" cy="2321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Roll1_A074507-R1-24-24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143380"/>
            <a:ext cx="3595833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Roll1_A074507-R1-30-30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57817" y="4143380"/>
            <a:ext cx="3566315" cy="2408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4714876" y="2500306"/>
            <a:ext cx="4214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Прямо с детства закаляться, </a:t>
            </a:r>
          </a:p>
          <a:p>
            <a:pPr algn="ctr"/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Чтоб спортсменом в жизни снять</a:t>
            </a:r>
            <a:endParaRPr lang="ru-RU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-285784" y="3429000"/>
            <a:ext cx="46434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Любим мы играть, смеяться</a:t>
            </a: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бассейне плавать и нырять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abstract-pastel-color-wallpapers-backgrounds-for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85784" y="285728"/>
            <a:ext cx="8929718" cy="78581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Фитнес-марафон</a:t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5" name="Рисунок 14" descr="DSCN6152_новый разме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1142984"/>
            <a:ext cx="2849929" cy="2576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Scan0003_новый размер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3944214"/>
            <a:ext cx="3714776" cy="2636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F417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224" y="1214422"/>
            <a:ext cx="3357586" cy="2518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SCF417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7224" y="3786190"/>
            <a:ext cx="3476617" cy="2607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abstract-pastel-color-wallpapers-backgrounds-for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28604"/>
            <a:ext cx="8929718" cy="42862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Эффективные формы сотрудничества с семьями</a:t>
            </a: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48" y="1928802"/>
            <a:ext cx="7429552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Родительские собрания;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Совместные физкультурные досуги, праздники, Дни здоровья</a:t>
            </a:r>
            <a:r>
              <a:rPr lang="ru-RU" sz="2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Фестиваль открытых дверей;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Передача опыта семейного воспитания;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Выставки детского творчества;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Спортивные соревнования «Папа, мама, я – здоровая семья»;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Обратная связь с родителями через сайт ДОУ;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Газета «Переливы Ручейка».</a:t>
            </a:r>
          </a:p>
          <a:p>
            <a:pPr marL="342900" indent="-342900"/>
            <a:endParaRPr lang="ru-RU" sz="27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538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abstract-pastel-color-wallpapers-backgrounds-for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8929718" cy="1271064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Интерактивные методы</a:t>
            </a:r>
            <a:b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работы с семьёй  </a:t>
            </a: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" name="Рисунок 7" descr="1 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1556792"/>
            <a:ext cx="6143668" cy="3941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643042" y="5357826"/>
            <a:ext cx="64294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Зимин Николай Николаевич </a:t>
            </a:r>
          </a:p>
          <a:p>
            <a:pPr algn="r"/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Кандидат в мастера спорта по лыжным гонкам, </a:t>
            </a:r>
          </a:p>
          <a:p>
            <a:pPr algn="r"/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 взрослый разряд по лёгкой атлетике</a:t>
            </a:r>
          </a:p>
          <a:p>
            <a:pPr algn="r"/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Неоднократный Призёр Иркутской области по лыжным гонкам и города Братска</a:t>
            </a:r>
            <a:endParaRPr lang="ru-RU" sz="1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abstract-pastel-color-wallpapers-backgrounds-for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28604"/>
            <a:ext cx="8929718" cy="42862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Кубок мира мастеров по лыжным гонкам</a:t>
            </a:r>
            <a:b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sz="3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Пиллерзиталь</a:t>
            </a: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(Австрия), 2014 г.</a:t>
            </a: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1" name="Рисунок 10" descr="P12501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214422"/>
            <a:ext cx="4214842" cy="3161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P12701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321844"/>
            <a:ext cx="428628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1 001 - копи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8662" y="1428736"/>
            <a:ext cx="2714644" cy="1848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DSCF363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57818" y="4429132"/>
            <a:ext cx="285752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abstract-pastel-color-wallpapers-backgrounds-for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28604"/>
            <a:ext cx="8929718" cy="42862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Семья Зиминых</a:t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" name="Рисунок 9" descr="0_8a503_40a1efdd_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643050"/>
            <a:ext cx="3014550" cy="2007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27.03.11 Витя бежит 0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4000504"/>
            <a:ext cx="2857519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IMG_69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480" y="1500174"/>
            <a:ext cx="285752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Витя на награждении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43306" y="3643314"/>
            <a:ext cx="2089544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С кабанами на котке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58" y="4000503"/>
            <a:ext cx="3000396" cy="2250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3000364" y="1428736"/>
            <a:ext cx="350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Мы спортивная семья – 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Папа, мама, брат и я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Вместе мы быстры и ловки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Вот, что значит - тренировки 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514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abstract-pastel-color-wallpapers-backgrounds-for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327"/>
            <a:ext cx="9144000" cy="686032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500174"/>
            <a:ext cx="8929718" cy="78581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 </a:t>
            </a: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Актуальность:</a:t>
            </a:r>
            <a:endParaRPr lang="ru-RU" sz="4800" b="1" cap="all" dirty="0">
              <a:ln w="0"/>
              <a:solidFill>
                <a:srgbClr val="FF0066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43240" y="500042"/>
            <a:ext cx="5786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Дети - это счастье,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224" y="2428868"/>
            <a:ext cx="78581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Состояние здоровья детей дошкольного возраста гарант благополучия общества. </a:t>
            </a:r>
          </a:p>
          <a:p>
            <a:pPr algn="just"/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Совершенствовать и применять новые методы и приёмы </a:t>
            </a:r>
            <a:r>
              <a:rPr lang="ru-RU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технологий  в воспитательно-образовательном процессе ДОУ и семьи. 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abstract-pastel-color-wallpapers-backgrounds-for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4075"/>
            <a:ext cx="9144000" cy="686032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8929718" cy="1124744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Мини-музей  </a:t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«Спорт семьи Зиминых» </a:t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1" name="Рисунок 10" descr="DSCF36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1357298"/>
            <a:ext cx="3690931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DSCF36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1285860"/>
            <a:ext cx="3703867" cy="2714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DSCF36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5918" y="3429000"/>
            <a:ext cx="2303858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DSCF363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00562" y="3500438"/>
            <a:ext cx="2286016" cy="3048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4705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abstract-pastel-color-wallpapers-backgrounds-for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28604"/>
            <a:ext cx="8929718" cy="42862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Выставка детского творчества</a:t>
            </a:r>
            <a:b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«Олимпиада глазами детей»</a:t>
            </a: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" name="Рисунок 7" descr="DSCF36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3214662"/>
            <a:ext cx="4857784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SCF36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1643050"/>
            <a:ext cx="2286257" cy="3238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SCF36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9" y="1714488"/>
            <a:ext cx="2160884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DSCF362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8992" y="1643050"/>
            <a:ext cx="2214578" cy="1687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http://www.maaam.ru/upload/blogs/81c59d745030d94e118c1988188df638.jpg.jpg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858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7261" y="0"/>
            <a:ext cx="2448272" cy="196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www.maaam.ru/upload/blogs/81c59d745030d94e118c1988188df638.jpg.jpg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961" b="16637"/>
          <a:stretch/>
        </p:blipFill>
        <p:spPr bwMode="auto">
          <a:xfrm>
            <a:off x="577614" y="4980468"/>
            <a:ext cx="1186074" cy="17192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7704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abstract-pastel-color-wallpapers-backgrounds-for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428604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Выпускники МБДОУ «ДСКВ № 84», </a:t>
            </a:r>
            <a:b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занимающиеся спортом</a:t>
            </a:r>
            <a:endParaRPr lang="ru-RU" sz="3600" dirty="0">
              <a:solidFill>
                <a:srgbClr val="FF0066"/>
              </a:solidFill>
            </a:endParaRPr>
          </a:p>
        </p:txBody>
      </p:sp>
      <p:sp>
        <p:nvSpPr>
          <p:cNvPr id="8" name="Содержимое 6"/>
          <p:cNvSpPr txBox="1">
            <a:spLocks/>
          </p:cNvSpPr>
          <p:nvPr/>
        </p:nvSpPr>
        <p:spPr>
          <a:xfrm>
            <a:off x="457200" y="1600200"/>
            <a:ext cx="8229600" cy="971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Виды спорта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85720" y="2428868"/>
          <a:ext cx="8643998" cy="321471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045649"/>
                <a:gridCol w="1463908"/>
                <a:gridCol w="1603328"/>
                <a:gridCol w="1742748"/>
                <a:gridCol w="1383432"/>
                <a:gridCol w="1404933"/>
              </a:tblGrid>
              <a:tr h="32147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u="none" dirty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Бег</a:t>
                      </a:r>
                      <a:r>
                        <a:rPr lang="ru-RU" sz="1800" u="sng" dirty="0">
                          <a:solidFill>
                            <a:srgbClr val="7030A0"/>
                          </a:solidFill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Попова Арина 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Зимин Глеб</a:t>
                      </a:r>
                      <a:endParaRPr lang="ru-RU" sz="1000" b="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853" marR="618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u="none" dirty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Карате</a:t>
                      </a:r>
                      <a:r>
                        <a:rPr lang="ru-RU" sz="1800" u="sng" dirty="0">
                          <a:solidFill>
                            <a:srgbClr val="FF0066"/>
                          </a:solidFill>
                        </a:rPr>
                        <a:t> </a:t>
                      </a:r>
                      <a:endParaRPr lang="ru-RU" sz="1800" u="sng" dirty="0" smtClean="0">
                        <a:solidFill>
                          <a:srgbClr val="FF0066"/>
                        </a:solidFill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Красноштанов Влад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Плеханов Тимофей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Белинский</a:t>
                      </a:r>
                      <a:r>
                        <a:rPr lang="ru-RU" sz="1200" u="none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Виталий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Гижко</a:t>
                      </a:r>
                      <a:r>
                        <a:rPr lang="ru-RU" sz="1200" u="none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Артём</a:t>
                      </a:r>
                      <a:endParaRPr lang="ru-RU" sz="1200" b="0" i="0" u="none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853" marR="618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u="none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Гимнастика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Попова Арина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Клочинская</a:t>
                      </a:r>
                      <a:r>
                        <a:rPr lang="ru-RU" sz="1200" u="non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Кира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Черкашина Даша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Соколова Лиза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Филимоненко</a:t>
                      </a:r>
                      <a:r>
                        <a:rPr lang="ru-RU" sz="1200" u="none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Витя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Матвеева Алиса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Иващенко Рита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Дорогобид</a:t>
                      </a:r>
                      <a:r>
                        <a:rPr lang="ru-RU" sz="1200" u="non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Варя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Горохова Настя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Кузнецов</a:t>
                      </a:r>
                      <a:r>
                        <a:rPr lang="ru-RU" sz="1200" u="none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Захар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Омелько</a:t>
                      </a:r>
                      <a:r>
                        <a:rPr lang="ru-RU" sz="1200" u="none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Роман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Мироненкова</a:t>
                      </a:r>
                      <a:r>
                        <a:rPr lang="ru-RU" sz="1200" u="none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Лер</a:t>
                      </a:r>
                      <a:r>
                        <a:rPr lang="ru-RU" sz="1200" u="none" baseline="0" dirty="0" smtClean="0">
                          <a:solidFill>
                            <a:srgbClr val="7030A0"/>
                          </a:solidFill>
                        </a:rPr>
                        <a:t>а</a:t>
                      </a:r>
                      <a:endParaRPr lang="ru-RU" sz="1200" b="0" i="0" u="none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853" marR="618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u="none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Плавание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Непомнящих Родион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Кузнецов Илья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Мирошниченко Алексей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Герасенко</a:t>
                      </a:r>
                      <a:r>
                        <a:rPr lang="ru-RU" sz="1200" u="non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Максим</a:t>
                      </a:r>
                      <a:endParaRPr lang="ru-RU" sz="1200" b="0" i="0" u="none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853" marR="618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u="none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Дзюдо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Ким Ваня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Ким Вова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Ревенко</a:t>
                      </a:r>
                      <a:r>
                        <a:rPr lang="ru-RU" sz="1200" u="non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Илья</a:t>
                      </a:r>
                      <a:r>
                        <a:rPr lang="ru-RU" sz="1200" u="none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Огородников Саша</a:t>
                      </a:r>
                      <a:r>
                        <a:rPr lang="ru-RU" sz="1200" u="non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b="0" i="0" u="none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853" marR="618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u="none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Хоккей</a:t>
                      </a:r>
                      <a:r>
                        <a:rPr lang="ru-RU" sz="1600" u="sng" dirty="0" smtClean="0">
                          <a:solidFill>
                            <a:srgbClr val="FF0066"/>
                          </a:solidFill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Зайнулин</a:t>
                      </a:r>
                      <a:r>
                        <a:rPr lang="ru-RU" sz="1200" u="none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Рома</a:t>
                      </a:r>
                      <a:endParaRPr lang="ru-RU" sz="1200" b="0" i="0" u="none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853" marR="6185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5448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abstract-pastel-color-wallpapers-backgrounds-for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28604"/>
            <a:ext cx="8929718" cy="42862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Ожидаемые результаты:</a:t>
            </a: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ru-RU" sz="2400" b="1" cap="all" dirty="0">
              <a:ln w="0"/>
              <a:solidFill>
                <a:srgbClr val="FF0066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47" y="1861370"/>
            <a:ext cx="742955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Увеличение количества детей с высоким уровнем физической подготовленности к школе;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Активизировать участие родителей в физкультурно-оздоровительном процессе;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Повышение педагогической компетентности родителей в вопросах физического развития и здоровья детей;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Популяризация массового спортивного движения в семьях воспитанников.</a:t>
            </a:r>
          </a:p>
          <a:p>
            <a:pPr marL="342900" indent="-342900">
              <a:buFont typeface="+mj-lt"/>
              <a:buAutoNum type="arabicPeriod"/>
            </a:pP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448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abstract-pastel-color-wallpapers-backgrounds-for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428868"/>
            <a:ext cx="9144000" cy="2000264"/>
          </a:xfrm>
        </p:spPr>
        <p:txBody>
          <a:bodyPr>
            <a:prstTxWarp prst="textWave2">
              <a:avLst/>
            </a:prstTxWarp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51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«Быть здоровым с детства!»</a:t>
            </a:r>
            <a:endParaRPr lang="ru-RU" sz="5100" b="1" i="1" cap="all" dirty="0">
              <a:ln w="0"/>
              <a:solidFill>
                <a:srgbClr val="FF0066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29454" y="54292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abstract-pastel-color-wallpapers-backgrounds-for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0" y="500042"/>
            <a:ext cx="8929718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Проблема:</a:t>
            </a:r>
            <a:endParaRPr kumimoji="0" lang="ru-RU" sz="4800" b="1" i="0" u="none" strike="noStrike" kern="1200" cap="all" spc="0" normalizeH="0" baseline="0" noProof="0" dirty="0">
              <a:ln w="0"/>
              <a:solidFill>
                <a:srgbClr val="FF0066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1500174"/>
            <a:ext cx="76438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Анкетирование семей воспитанников показало, что в домашних условиях отработанная в детском саду система </a:t>
            </a:r>
            <a:r>
              <a:rPr lang="ru-RU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здоровьесбережения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не поддерживается.</a:t>
            </a:r>
          </a:p>
          <a:p>
            <a:pPr algn="just"/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Занятия современных родителей:  </a:t>
            </a:r>
          </a:p>
          <a:p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- просмотр телевизора;   </a:t>
            </a:r>
          </a:p>
          <a:p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- компьютерные игры; </a:t>
            </a:r>
          </a:p>
          <a:p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- социальные сети;</a:t>
            </a:r>
          </a:p>
          <a:p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- посещение клубов.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93" descr="abstract-pastel-color-wallpapers-backgrounds-for-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1087" name="Group 191"/>
          <p:cNvGraphicFramePr>
            <a:graphicFrameLocks noGrp="1"/>
          </p:cNvGraphicFramePr>
          <p:nvPr>
            <p:ph idx="1"/>
          </p:nvPr>
        </p:nvGraphicFramePr>
        <p:xfrm>
          <a:off x="539750" y="3573463"/>
          <a:ext cx="8229600" cy="2703682"/>
        </p:xfrm>
        <a:graphic>
          <a:graphicData uri="http://schemas.openxmlformats.org/drawingml/2006/table">
            <a:tbl>
              <a:tblPr/>
              <a:tblGrid>
                <a:gridCol w="2403475"/>
                <a:gridCol w="1704975"/>
                <a:gridCol w="2060575"/>
                <a:gridCol w="2060575"/>
              </a:tblGrid>
              <a:tr h="46978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Возраст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 года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 лет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 лет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37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Рост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-1,4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+0,7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+1,4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78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Вес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-0,1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-0,2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-0,4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76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Окр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. гр.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клетки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+0,3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-0,9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-1,5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78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Окр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. головы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+0,5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+0,7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+0,1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52" name="Rectangle 192"/>
          <p:cNvSpPr>
            <a:spLocks noChangeArrowheads="1"/>
          </p:cNvSpPr>
          <p:nvPr/>
        </p:nvSpPr>
        <p:spPr bwMode="auto">
          <a:xfrm>
            <a:off x="857224" y="1857364"/>
            <a:ext cx="65727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Динамика оценки физического </a:t>
            </a:r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развития девочек</a:t>
            </a:r>
            <a: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500042"/>
            <a:ext cx="8929718" cy="12858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Сравнительный мониторинг</a:t>
            </a:r>
            <a:r>
              <a:rPr kumimoji="0" lang="ru-RU" sz="4000" b="1" i="0" u="none" strike="noStrike" kern="1200" cap="none" spc="0" normalizeH="0" noProof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noProof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начало 2014 и 2015 года</a:t>
            </a:r>
            <a:endParaRPr kumimoji="0" lang="ru-RU" sz="3600" b="1" i="0" u="none" strike="noStrike" kern="1200" cap="all" spc="0" normalizeH="0" baseline="0" noProof="0" dirty="0">
              <a:ln w="0"/>
              <a:solidFill>
                <a:srgbClr val="FF0066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 descr="http://go3.imgsmail.ru/imgpreview?key=http%3A//pictures.ucoz.ru/_ph/3/253248343.png&amp;mb=imgdb_preview_932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8591" y="964206"/>
            <a:ext cx="1671127" cy="24655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35" descr="abstract-pastel-color-wallpapers-backgrounds-for-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0004" name="Group 132"/>
          <p:cNvGraphicFramePr>
            <a:graphicFrameLocks noGrp="1"/>
          </p:cNvGraphicFramePr>
          <p:nvPr>
            <p:ph idx="1"/>
          </p:nvPr>
        </p:nvGraphicFramePr>
        <p:xfrm>
          <a:off x="500034" y="2071678"/>
          <a:ext cx="8229600" cy="3715269"/>
        </p:xfrm>
        <a:graphic>
          <a:graphicData uri="http://schemas.openxmlformats.org/drawingml/2006/table">
            <a:tbl>
              <a:tblPr/>
              <a:tblGrid>
                <a:gridCol w="3092450"/>
                <a:gridCol w="1603375"/>
                <a:gridCol w="1766888"/>
                <a:gridCol w="1766887"/>
              </a:tblGrid>
              <a:tr h="57296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Возраст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 года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 лет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 лет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86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Бег 30м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-0,7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-0,4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-0,4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21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Пр. в дл.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 места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-9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-4,4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-6,7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5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Пр. в высоту с разбега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-4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-3,2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+4,7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355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Метание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Мешочка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вдаль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+44,7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+69,5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+16,5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Динамика физической</a:t>
            </a:r>
            <a:r>
              <a:rPr kumimoji="0" lang="ru-RU" sz="4000" b="1" i="0" u="none" strike="noStrike" kern="1200" cap="none" spc="0" normalizeH="0" noProof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подготовленности девочек</a:t>
            </a:r>
            <a:r>
              <a:rPr kumimoji="0" lang="ru-RU" sz="4000" b="1" i="0" u="none" strike="noStrike" kern="1200" cap="none" spc="0" normalizeH="0" baseline="0" noProof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ru-RU" sz="3600" b="1" i="0" u="none" strike="noStrike" kern="1200" cap="all" spc="0" normalizeH="0" baseline="0" noProof="0" dirty="0">
              <a:ln w="0"/>
              <a:solidFill>
                <a:srgbClr val="FF0066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73" descr="abstract-pastel-color-wallpapers-backgrounds-for-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5"/>
          <p:cNvSpPr>
            <a:spLocks noChangeArrowheads="1"/>
          </p:cNvSpPr>
          <p:nvPr/>
        </p:nvSpPr>
        <p:spPr bwMode="auto">
          <a:xfrm>
            <a:off x="1907704" y="364757"/>
            <a:ext cx="676875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sz="36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Динамика оценки физического </a:t>
            </a:r>
          </a:p>
          <a:p>
            <a:pPr algn="ctr"/>
            <a:r>
              <a:rPr lang="ru-RU" sz="36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sz="36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мальчиков</a:t>
            </a:r>
            <a:r>
              <a:rPr lang="ru-RU" sz="36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i="1" dirty="0">
              <a:solidFill>
                <a:srgbClr val="9900FF"/>
              </a:solidFill>
            </a:endParaRPr>
          </a:p>
        </p:txBody>
      </p:sp>
      <p:graphicFrame>
        <p:nvGraphicFramePr>
          <p:cNvPr id="85266" name="Group 274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xmlns="" val="2692659733"/>
              </p:ext>
            </p:extLst>
          </p:nvPr>
        </p:nvGraphicFramePr>
        <p:xfrm>
          <a:off x="500034" y="2571744"/>
          <a:ext cx="8230369" cy="3140012"/>
        </p:xfrm>
        <a:graphic>
          <a:graphicData uri="http://schemas.openxmlformats.org/drawingml/2006/table">
            <a:tbl>
              <a:tblPr/>
              <a:tblGrid>
                <a:gridCol w="2537062"/>
                <a:gridCol w="2256048"/>
                <a:gridCol w="1586061"/>
                <a:gridCol w="1851198"/>
              </a:tblGrid>
              <a:tr h="5524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Возраст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 года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 лет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 лет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98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Рост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-0,1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-11,3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3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Вес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+0,2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+0,3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-3,2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Окр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. гр.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клетки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-1,2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-2,3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-5,5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01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Окр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. головы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-0,1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-0,3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+1,6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Рисунок 4" descr="http://go3.imgsmail.ru/imgpreview?key=http%3A//img1.liveinternet.ru/images/attach/c/1/62/151/62151634_57.gif&amp;mb=imgdb_preview_361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834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079" y="0"/>
            <a:ext cx="1571625" cy="2305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0650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66" descr="abstract-pastel-color-wallpapers-backgrounds-for-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5" y="274638"/>
            <a:ext cx="8208912" cy="1354162"/>
          </a:xfrm>
        </p:spPr>
        <p:txBody>
          <a:bodyPr>
            <a:normAutofit/>
          </a:bodyPr>
          <a:lstStyle/>
          <a:p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Динамика физической </a:t>
            </a: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подготовленности мальчиков:</a:t>
            </a:r>
            <a:endParaRPr lang="ru-RU" sz="3600" i="1" dirty="0" smtClean="0">
              <a:solidFill>
                <a:srgbClr val="FF0066"/>
              </a:solidFill>
            </a:endParaRPr>
          </a:p>
        </p:txBody>
      </p:sp>
      <p:graphicFrame>
        <p:nvGraphicFramePr>
          <p:cNvPr id="86180" name="Group 164"/>
          <p:cNvGraphicFramePr>
            <a:graphicFrameLocks noGrp="1"/>
          </p:cNvGraphicFramePr>
          <p:nvPr>
            <p:ph idx="1"/>
          </p:nvPr>
        </p:nvGraphicFramePr>
        <p:xfrm>
          <a:off x="428596" y="1857364"/>
          <a:ext cx="8229600" cy="3880939"/>
        </p:xfrm>
        <a:graphic>
          <a:graphicData uri="http://schemas.openxmlformats.org/drawingml/2006/table">
            <a:tbl>
              <a:tblPr/>
              <a:tblGrid>
                <a:gridCol w="2876550"/>
                <a:gridCol w="2006600"/>
                <a:gridCol w="1673225"/>
                <a:gridCol w="1673225"/>
              </a:tblGrid>
              <a:tr h="4567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Возраст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 года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 лет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 лет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4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Бег 30м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+1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+0,1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-0,1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72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Пр. в дл.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 места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+6,1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-14,8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-26,7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72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Пр. в высоту с разбега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+6,5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+0,3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-8,3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33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Метание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Мешочка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вдаль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+111,1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+12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-156,7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1132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abstract-pastel-color-wallpapers-backgrounds-for-powerpoint.jpg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Номинация:</a:t>
            </a:r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1571612"/>
            <a:ext cx="814393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здоровой и безопасной среды в образовательном учреждении, воспитание личности безопасного  типа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Новые формы работы по развитию массового физкультурно-спортивного движения.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abstract-pastel-color-wallpapers-backgrounds-for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14356"/>
            <a:ext cx="8929718" cy="78581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Цель:</a:t>
            </a:r>
            <a:endParaRPr lang="ru-RU" sz="4800" b="1" cap="all" dirty="0">
              <a:ln w="0"/>
              <a:solidFill>
                <a:srgbClr val="FF0066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214554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Вовлечение родителей</a:t>
            </a:r>
          </a:p>
          <a:p>
            <a:pPr algn="ctr"/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 физкультурно-оздоровительный процесс  в условиях  образовательного учреждения и дома.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1188</TotalTime>
  <Words>629</Words>
  <Application>Microsoft Office PowerPoint</Application>
  <PresentationFormat>Экран (4:3)</PresentationFormat>
  <Paragraphs>218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«Любовь к спорту с детства!» </vt:lpstr>
      <vt:lpstr>   Актуальность:</vt:lpstr>
      <vt:lpstr>Слайд 3</vt:lpstr>
      <vt:lpstr>Слайд 4</vt:lpstr>
      <vt:lpstr>Динамика физической подготовленности девочек:</vt:lpstr>
      <vt:lpstr>Слайд 6</vt:lpstr>
      <vt:lpstr>Динамика физической  подготовленности мальчиков:</vt:lpstr>
      <vt:lpstr>Номинация:</vt:lpstr>
      <vt:lpstr>Цель:</vt:lpstr>
      <vt:lpstr>Задачи:</vt:lpstr>
      <vt:lpstr>Этапы проекта:</vt:lpstr>
      <vt:lpstr>Папа, мама, Я – здоровая семья  в рамках проекта «Любовь к спорту с детства»</vt:lpstr>
      <vt:lpstr>Осенние старты для дошколят        </vt:lpstr>
      <vt:lpstr>   С водой дружить – здоровым быть!   </vt:lpstr>
      <vt:lpstr>   Фитнес-марафон   </vt:lpstr>
      <vt:lpstr>   Эффективные формы сотрудничества с семьями   </vt:lpstr>
      <vt:lpstr>   Интерактивные методы  работы с семьёй      </vt:lpstr>
      <vt:lpstr>   Кубок мира мастеров по лыжным гонкам Пиллерзиталь (Австрия), 2014 г.    </vt:lpstr>
      <vt:lpstr>   Семья Зиминых    </vt:lpstr>
      <vt:lpstr>    Мини-музей   «Спорт семьи Зиминых»     </vt:lpstr>
      <vt:lpstr>   Выставка детского творчества  «Олимпиада глазами детей»   </vt:lpstr>
      <vt:lpstr>Слайд 22</vt:lpstr>
      <vt:lpstr>   Ожидаемые результаты:   </vt:lpstr>
      <vt:lpstr>«Быть здоровым с детства!»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«Быть здоровым с детства!» </dc:title>
  <cp:lastModifiedBy>яяя</cp:lastModifiedBy>
  <cp:revision>108</cp:revision>
  <dcterms:modified xsi:type="dcterms:W3CDTF">2017-11-23T10:37:35Z</dcterms:modified>
</cp:coreProperties>
</file>